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ora SemiBold"/>
      <p:regular r:id="rId19"/>
      <p:bold r:id="rId20"/>
    </p:embeddedFont>
    <p:embeddedFont>
      <p:font typeface="Inter Light"/>
      <p:regular r:id="rId21"/>
      <p:bold r:id="rId22"/>
      <p:italic r:id="rId23"/>
      <p:boldItalic r:id="rId24"/>
    </p:embeddedFont>
    <p:embeddedFont>
      <p:font typeface="Inter SemiBold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Inter"/>
      <p:regular r:id="rId33"/>
      <p:bold r:id="rId34"/>
      <p:italic r:id="rId35"/>
      <p:boldItalic r:id="rId36"/>
    </p:embeddedFont>
    <p:embeddedFont>
      <p:font typeface="DM Sans"/>
      <p:regular r:id="rId37"/>
      <p:bold r:id="rId38"/>
      <p:italic r:id="rId39"/>
      <p:boldItalic r:id="rId40"/>
    </p:embeddedFont>
    <p:embeddedFont>
      <p:font typeface="Inter Black"/>
      <p:bold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3" roundtripDataSignature="AMtx7miQUbDt9NB9OOC6uHR5WjOyCDRF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Italic.fntdata"/><Relationship Id="rId20" Type="http://schemas.openxmlformats.org/officeDocument/2006/relationships/font" Target="fonts/SoraSemiBold-bold.fntdata"/><Relationship Id="rId42" Type="http://schemas.openxmlformats.org/officeDocument/2006/relationships/font" Target="fonts/InterBlack-boldItalic.fntdata"/><Relationship Id="rId41" Type="http://schemas.openxmlformats.org/officeDocument/2006/relationships/font" Target="fonts/InterBlack-bold.fntdata"/><Relationship Id="rId22" Type="http://schemas.openxmlformats.org/officeDocument/2006/relationships/font" Target="fonts/InterLight-bold.fntdata"/><Relationship Id="rId21" Type="http://schemas.openxmlformats.org/officeDocument/2006/relationships/font" Target="fonts/InterLight-regular.fntdata"/><Relationship Id="rId43" Type="http://customschemas.google.com/relationships/presentationmetadata" Target="metadata"/><Relationship Id="rId24" Type="http://schemas.openxmlformats.org/officeDocument/2006/relationships/font" Target="fonts/InterLight-boldItalic.fntdata"/><Relationship Id="rId23" Type="http://schemas.openxmlformats.org/officeDocument/2006/relationships/font" Target="fonts/Inter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SemiBold-bold.fntdata"/><Relationship Id="rId25" Type="http://schemas.openxmlformats.org/officeDocument/2006/relationships/font" Target="fonts/InterSemiBold-regular.fntdata"/><Relationship Id="rId28" Type="http://schemas.openxmlformats.org/officeDocument/2006/relationships/font" Target="fonts/InterSemiBold-boldItalic.fntdata"/><Relationship Id="rId27" Type="http://schemas.openxmlformats.org/officeDocument/2006/relationships/font" Target="fonts/Inter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Inter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Inter-italic.fntdata"/><Relationship Id="rId12" Type="http://schemas.openxmlformats.org/officeDocument/2006/relationships/slide" Target="slides/slide7.xml"/><Relationship Id="rId34" Type="http://schemas.openxmlformats.org/officeDocument/2006/relationships/font" Target="fonts/Inter-bold.fntdata"/><Relationship Id="rId15" Type="http://schemas.openxmlformats.org/officeDocument/2006/relationships/slide" Target="slides/slide10.xml"/><Relationship Id="rId37" Type="http://schemas.openxmlformats.org/officeDocument/2006/relationships/font" Target="fonts/DMSans-regular.fntdata"/><Relationship Id="rId14" Type="http://schemas.openxmlformats.org/officeDocument/2006/relationships/slide" Target="slides/slide9.xml"/><Relationship Id="rId36" Type="http://schemas.openxmlformats.org/officeDocument/2006/relationships/font" Target="fonts/Inter-boldItalic.fntdata"/><Relationship Id="rId17" Type="http://schemas.openxmlformats.org/officeDocument/2006/relationships/slide" Target="slides/slide12.xml"/><Relationship Id="rId39" Type="http://schemas.openxmlformats.org/officeDocument/2006/relationships/font" Target="fonts/DMSans-italic.fntdata"/><Relationship Id="rId16" Type="http://schemas.openxmlformats.org/officeDocument/2006/relationships/slide" Target="slides/slide11.xml"/><Relationship Id="rId38" Type="http://schemas.openxmlformats.org/officeDocument/2006/relationships/font" Target="fonts/DMSans-bold.fntdata"/><Relationship Id="rId19" Type="http://schemas.openxmlformats.org/officeDocument/2006/relationships/font" Target="fonts/Sora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5d9f47c1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5d9f47c1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5d9f47c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5d9f47c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5d9f47c1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05d9f47c1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6122e93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06122e93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06122e93b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306122e93b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6122e93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06122e93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5d9f47c1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05d9f47c1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5d9f47c1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5d9f47c1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"/>
          <p:cNvGrpSpPr/>
          <p:nvPr/>
        </p:nvGrpSpPr>
        <p:grpSpPr>
          <a:xfrm>
            <a:off x="719150" y="790575"/>
            <a:ext cx="2965200" cy="2192975"/>
            <a:chOff x="719150" y="1476375"/>
            <a:chExt cx="2965200" cy="2192975"/>
          </a:xfrm>
        </p:grpSpPr>
        <p:sp>
          <p:nvSpPr>
            <p:cNvPr id="55" name="Google Shape;55;p1"/>
            <p:cNvSpPr txBox="1"/>
            <p:nvPr/>
          </p:nvSpPr>
          <p:spPr>
            <a:xfrm>
              <a:off x="719150" y="3033650"/>
              <a:ext cx="2965200" cy="6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>
                  <a:solidFill>
                    <a:schemeClr val="dk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Department of MCA , TKMCE</a:t>
              </a:r>
              <a:endParaRPr b="0" i="0" sz="1000" u="none" cap="none" strike="noStrike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56" name="Google Shape;56;p1"/>
            <p:cNvSpPr txBox="1"/>
            <p:nvPr/>
          </p:nvSpPr>
          <p:spPr>
            <a:xfrm>
              <a:off x="1028700" y="1476375"/>
              <a:ext cx="1132800" cy="22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" name="Google Shape;57;p1"/>
            <p:cNvSpPr txBox="1"/>
            <p:nvPr/>
          </p:nvSpPr>
          <p:spPr>
            <a:xfrm>
              <a:off x="719150" y="1700225"/>
              <a:ext cx="2648100" cy="14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i="0" lang="en-GB" sz="2600" u="none" cap="none" strike="noStrike">
                  <a:solidFill>
                    <a:srgbClr val="000000"/>
                  </a:solidFill>
                  <a:latin typeface="Sora SemiBold"/>
                  <a:ea typeface="Sora SemiBold"/>
                  <a:cs typeface="Sora SemiBold"/>
                  <a:sym typeface="Sora SemiBold"/>
                </a:rPr>
                <a:t>Institutional</a:t>
              </a:r>
              <a:br>
                <a:rPr i="0" lang="en-GB" sz="2600" u="none" cap="none" strike="noStrike">
                  <a:solidFill>
                    <a:srgbClr val="000000"/>
                  </a:solidFill>
                  <a:latin typeface="Sora SemiBold"/>
                  <a:ea typeface="Sora SemiBold"/>
                  <a:cs typeface="Sora SemiBold"/>
                  <a:sym typeface="Sora SemiBold"/>
                </a:rPr>
              </a:br>
              <a:r>
                <a:rPr i="0" lang="en-GB" sz="2600" u="none" cap="none" strike="noStrike">
                  <a:solidFill>
                    <a:srgbClr val="000000"/>
                  </a:solidFill>
                  <a:latin typeface="Sora SemiBold"/>
                  <a:ea typeface="Sora SemiBold"/>
                  <a:cs typeface="Sora SemiBold"/>
                  <a:sym typeface="Sora SemiBold"/>
                </a:rPr>
                <a:t>productivity</a:t>
              </a:r>
              <a:br>
                <a:rPr i="0" lang="en-GB" sz="2600" u="none" cap="none" strike="noStrike">
                  <a:solidFill>
                    <a:srgbClr val="000000"/>
                  </a:solidFill>
                  <a:latin typeface="Sora SemiBold"/>
                  <a:ea typeface="Sora SemiBold"/>
                  <a:cs typeface="Sora SemiBold"/>
                  <a:sym typeface="Sora SemiBold"/>
                </a:rPr>
              </a:br>
              <a:r>
                <a:rPr i="0" lang="en-GB" sz="2600" u="none" cap="none" strike="noStrike">
                  <a:solidFill>
                    <a:srgbClr val="000000"/>
                  </a:solidFill>
                  <a:latin typeface="Sora SemiBold"/>
                  <a:ea typeface="Sora SemiBold"/>
                  <a:cs typeface="Sora SemiBold"/>
                  <a:sym typeface="Sora SemiBold"/>
                </a:rPr>
                <a:t>enhancement</a:t>
              </a:r>
              <a:endParaRPr i="0" sz="2600" u="none" cap="none" strike="noStrike">
                <a:solidFill>
                  <a:srgbClr val="000000"/>
                </a:solidFill>
                <a:latin typeface="Sora SemiBold"/>
                <a:ea typeface="Sora SemiBold"/>
                <a:cs typeface="Sora SemiBold"/>
                <a:sym typeface="Sora SemiBold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615175" y="3156600"/>
              <a:ext cx="86700" cy="90600"/>
            </a:xfrm>
            <a:prstGeom prst="ellipse">
              <a:avLst/>
            </a:prstGeom>
            <a:solidFill>
              <a:srgbClr val="89B80A"/>
            </a:solidFill>
            <a:ln cap="flat" cmpd="sng" w="9525">
              <a:solidFill>
                <a:srgbClr val="89B80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1"/>
          <p:cNvGrpSpPr/>
          <p:nvPr/>
        </p:nvGrpSpPr>
        <p:grpSpPr>
          <a:xfrm>
            <a:off x="3621751" y="1137739"/>
            <a:ext cx="4938058" cy="3196462"/>
            <a:chOff x="3697951" y="985339"/>
            <a:chExt cx="4938058" cy="3196462"/>
          </a:xfrm>
        </p:grpSpPr>
        <p:grpSp>
          <p:nvGrpSpPr>
            <p:cNvPr id="60" name="Google Shape;60;p1"/>
            <p:cNvGrpSpPr/>
            <p:nvPr/>
          </p:nvGrpSpPr>
          <p:grpSpPr>
            <a:xfrm>
              <a:off x="3697951" y="985339"/>
              <a:ext cx="4938058" cy="3196462"/>
              <a:chOff x="2601650" y="54825"/>
              <a:chExt cx="7096950" cy="4650075"/>
            </a:xfrm>
          </p:grpSpPr>
          <p:pic>
            <p:nvPicPr>
              <p:cNvPr id="61" name="Google Shape;61;p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01650" y="54825"/>
                <a:ext cx="7096950" cy="4650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" name="Google Shape;62;p1"/>
              <p:cNvSpPr/>
              <p:nvPr/>
            </p:nvSpPr>
            <p:spPr>
              <a:xfrm>
                <a:off x="6479225" y="259175"/>
                <a:ext cx="1305900" cy="318900"/>
              </a:xfrm>
              <a:prstGeom prst="rect">
                <a:avLst/>
              </a:prstGeom>
              <a:solidFill>
                <a:srgbClr val="F7F8FD"/>
              </a:solidFill>
              <a:ln cap="flat" cmpd="sng" w="9525">
                <a:solidFill>
                  <a:srgbClr val="F7F8F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"/>
              <p:cNvSpPr/>
              <p:nvPr/>
            </p:nvSpPr>
            <p:spPr>
              <a:xfrm>
                <a:off x="7436650" y="790650"/>
                <a:ext cx="641700" cy="256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"/>
              <p:cNvSpPr/>
              <p:nvPr/>
            </p:nvSpPr>
            <p:spPr>
              <a:xfrm>
                <a:off x="7396275" y="1405500"/>
                <a:ext cx="1973700" cy="538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"/>
                  <a:buFont typeface="Arial"/>
                  <a:buNone/>
                </a:pPr>
                <a:r>
                  <a:rPr b="0" i="0" lang="en-GB" sz="600" u="none" cap="none" strike="noStrik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rPr>
                  <a:t>Lorem ipsum dolor sit amet, consectetur adipiscing elit. Sed do eiusmod tempor incididunt</a:t>
                </a:r>
                <a:endParaRPr b="0" i="0" sz="600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5043825" y="697600"/>
                <a:ext cx="1893900" cy="182100"/>
              </a:xfrm>
              <a:prstGeom prst="rect">
                <a:avLst/>
              </a:prstGeom>
              <a:solidFill>
                <a:srgbClr val="EDF1FB"/>
              </a:solidFill>
              <a:ln cap="flat" cmpd="sng" w="9525">
                <a:solidFill>
                  <a:srgbClr val="EDF1F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3010338" y="3598296"/>
                <a:ext cx="1741200" cy="182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GB" sz="500" u="none" cap="none" strike="noStrike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Lorem ipsum dolor sit amet, consect</a:t>
                </a:r>
                <a:endParaRPr b="0" i="0" sz="800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67" name="Google Shape;67;p1"/>
            <p:cNvSpPr/>
            <p:nvPr/>
          </p:nvSpPr>
          <p:spPr>
            <a:xfrm>
              <a:off x="4111139" y="1139054"/>
              <a:ext cx="168300" cy="210300"/>
            </a:xfrm>
            <a:prstGeom prst="rect">
              <a:avLst/>
            </a:prstGeom>
            <a:solidFill>
              <a:srgbClr val="F7F8FD"/>
            </a:solidFill>
            <a:ln cap="flat" cmpd="sng" w="9525">
              <a:solidFill>
                <a:srgbClr val="F7F8F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" name="Google Shape;68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25939" y="1176315"/>
              <a:ext cx="138728" cy="135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1"/>
          <p:cNvSpPr txBox="1"/>
          <p:nvPr/>
        </p:nvSpPr>
        <p:spPr>
          <a:xfrm>
            <a:off x="758050" y="3216175"/>
            <a:ext cx="25632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Sourav P V</a:t>
            </a:r>
            <a:r>
              <a:rPr b="1" lang="en-GB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3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Roll No : 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157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Guide   : 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Prof. Vaheetha Salam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Date   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 : 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27-09-24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305d9f47c1f_0_26"/>
          <p:cNvPicPr preferRelativeResize="0"/>
          <p:nvPr/>
        </p:nvPicPr>
        <p:blipFill rotWithShape="1">
          <a:blip r:embed="rId3">
            <a:alphaModFix/>
          </a:blip>
          <a:srcRect b="0" l="6491" r="6491" t="894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6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305d9f47c1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037" y="80637"/>
            <a:ext cx="7007923" cy="49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4F6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05d9f47c1f_0_14"/>
          <p:cNvPicPr preferRelativeResize="0"/>
          <p:nvPr/>
        </p:nvPicPr>
        <p:blipFill rotWithShape="1">
          <a:blip r:embed="rId3">
            <a:alphaModFix/>
          </a:blip>
          <a:srcRect b="9" l="0" r="0" t="9"/>
          <a:stretch/>
        </p:blipFill>
        <p:spPr>
          <a:xfrm>
            <a:off x="1068037" y="80637"/>
            <a:ext cx="7007922" cy="498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/>
          <p:nvPr/>
        </p:nvSpPr>
        <p:spPr>
          <a:xfrm>
            <a:off x="3256800" y="2234250"/>
            <a:ext cx="2630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GB" sz="3800" u="none" cap="none" strike="noStrike">
                <a:solidFill>
                  <a:srgbClr val="89B80A"/>
                </a:solidFill>
                <a:latin typeface="DM Sans"/>
                <a:ea typeface="DM Sans"/>
                <a:cs typeface="DM Sans"/>
                <a:sym typeface="DM Sans"/>
              </a:rPr>
              <a:t>Thank You</a:t>
            </a:r>
            <a:endParaRPr b="1" i="0" sz="3800" u="none" cap="none" strike="noStrike">
              <a:solidFill>
                <a:srgbClr val="89B8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 b="0" l="0" r="27419" t="33248"/>
          <a:stretch/>
        </p:blipFill>
        <p:spPr>
          <a:xfrm>
            <a:off x="8194575" y="0"/>
            <a:ext cx="949425" cy="8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/>
        </p:nvSpPr>
        <p:spPr>
          <a:xfrm>
            <a:off x="564800" y="614625"/>
            <a:ext cx="4263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500">
                <a:solidFill>
                  <a:srgbClr val="89B80A"/>
                </a:solidFill>
                <a:latin typeface="DM Sans"/>
                <a:ea typeface="DM Sans"/>
                <a:cs typeface="DM Sans"/>
                <a:sym typeface="DM Sans"/>
              </a:rPr>
              <a:t>Project plan &amp; objective</a:t>
            </a:r>
            <a:endParaRPr b="1" i="0" sz="2500" u="none" cap="none" strike="noStrike">
              <a:solidFill>
                <a:srgbClr val="89B8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567700" y="1574000"/>
            <a:ext cx="70974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1.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Develop a comprehensive web application using a modern technology stack.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2</a:t>
            </a: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.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Focus on elevating internal productivity within the MCA department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3.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Implement a Content Management System (CMS) to display department news, updates, achievements, activities, events, and placements.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4</a:t>
            </a: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.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Include a landing page for content display, managed and updated by the department admin.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5</a:t>
            </a: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.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Three distinct user types: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89B80A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Faculty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Custom console with specific privileges and services.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B80A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Students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Custom console with specific privileges and services.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B80A"/>
              </a:buClr>
              <a:buSzPts val="1100"/>
              <a:buChar char="●"/>
            </a:pP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Alumni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 Custom console with specific privileges and services.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6</a:t>
            </a: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.</a:t>
            </a: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Enhance department news dissemination and foster stronger alumni-department collaboration.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3">
            <a:alphaModFix/>
          </a:blip>
          <a:srcRect b="0" l="0" r="27419" t="33248"/>
          <a:stretch/>
        </p:blipFill>
        <p:spPr>
          <a:xfrm>
            <a:off x="8194575" y="0"/>
            <a:ext cx="949425" cy="8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6122e93b8_0_10"/>
          <p:cNvSpPr txBox="1"/>
          <p:nvPr/>
        </p:nvSpPr>
        <p:spPr>
          <a:xfrm>
            <a:off x="717200" y="538425"/>
            <a:ext cx="4263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500">
                <a:solidFill>
                  <a:srgbClr val="89B80A"/>
                </a:solidFill>
                <a:latin typeface="DM Sans"/>
                <a:ea typeface="DM Sans"/>
                <a:cs typeface="DM Sans"/>
                <a:sym typeface="DM Sans"/>
              </a:rPr>
              <a:t>Literature Survey</a:t>
            </a:r>
            <a:endParaRPr b="1" i="0" sz="2500" u="none" cap="none" strike="noStrike">
              <a:solidFill>
                <a:srgbClr val="89B8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" name="Google Shape;82;g306122e93b8_0_10"/>
          <p:cNvSpPr txBox="1"/>
          <p:nvPr/>
        </p:nvSpPr>
        <p:spPr>
          <a:xfrm>
            <a:off x="720100" y="1421600"/>
            <a:ext cx="70974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Introduction to Web Applications in Educational Institutions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Streamline internal operations and enhance communication between departments, faculty, students, and alumni.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Provide role-specific access for content management, event tracking, placement updates, and achievements.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Improve productivity, stakeholder engagement, and collaboration within academic departments.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Content Management Systems (CMS) for Educational Use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Enable dynamic management of news, events, and achievements by administrators.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Enhance accessibility and timeliness of departmental updates.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Features: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○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Modular content updates for easy article and announcement management.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○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Granular permissions for faculty, students, and alumni to access relevant content.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6122e93b8_0_18"/>
          <p:cNvSpPr txBox="1"/>
          <p:nvPr/>
        </p:nvSpPr>
        <p:spPr>
          <a:xfrm>
            <a:off x="948700" y="812000"/>
            <a:ext cx="7097400" cy="3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Role-based Access Control (RBAC)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Define specific privileges for faculty, students, and alumni.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Benefits: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○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Enhanced security by limiting access to sensitive information.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○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Streamlined user experiences with role-based service access.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Engagement Platforms for Alumni Relations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Foster connections through personalized news, networking, and event invitations.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Features: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○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 dashboards for alumni to access news and collaborate.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○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Opportunities for alumni to contribute achievements and job offers.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Interactive Features to Enhance User Engagement</a:t>
            </a:r>
            <a:endParaRPr b="1"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Real-time event tracking with RSVP and reminders.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User-generated content: Blogs, achievements, and job offers.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</a:pPr>
            <a:r>
              <a:rPr lang="en-GB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Forums or chat features to promote collaboration between users.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/>
          <p:nvPr/>
        </p:nvSpPr>
        <p:spPr>
          <a:xfrm>
            <a:off x="884225" y="593150"/>
            <a:ext cx="6704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GB" sz="2500" u="none" cap="none" strike="noStrike">
                <a:solidFill>
                  <a:srgbClr val="89B80A"/>
                </a:solidFill>
                <a:latin typeface="DM Sans"/>
                <a:ea typeface="DM Sans"/>
                <a:cs typeface="DM Sans"/>
                <a:sym typeface="DM Sans"/>
              </a:rPr>
              <a:t>Modules</a:t>
            </a:r>
            <a:r>
              <a:rPr b="1" lang="en-GB" sz="2500">
                <a:solidFill>
                  <a:srgbClr val="89B80A"/>
                </a:solidFill>
                <a:latin typeface="DM Sans"/>
                <a:ea typeface="DM Sans"/>
                <a:cs typeface="DM Sans"/>
                <a:sym typeface="DM Sans"/>
              </a:rPr>
              <a:t> to be implemented</a:t>
            </a:r>
            <a:endParaRPr b="1" i="0" sz="2500" u="none" cap="none" strike="noStrike">
              <a:solidFill>
                <a:srgbClr val="89B8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884225" y="1364625"/>
            <a:ext cx="5869500" cy="30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GB" sz="1100" u="none" cap="none" strike="noStrike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1.</a:t>
            </a:r>
            <a:r>
              <a:rPr b="0" i="0" lang="en-GB" sz="1100" u="none" cap="none" strike="noStrike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Landing page for the department website</a:t>
            </a:r>
            <a:endParaRPr b="0" i="0" sz="1100" u="none" cap="none" strike="noStrike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It includes a landing page with an attractive hero section , and content section with an overview of the department , the content can be </a:t>
            </a:r>
            <a:r>
              <a:rPr lang="en-GB"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controlled</a:t>
            </a:r>
            <a:r>
              <a:rPr lang="en-GB"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 by the admin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2</a:t>
            </a: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.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Authentication and registration pages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Three types of users of the web app includes students, faculty and alumni , so registration and login pages for distinct users should be implemented</a:t>
            </a:r>
            <a:endParaRPr sz="11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89B80A"/>
                </a:solidFill>
                <a:latin typeface="Inter Black"/>
                <a:ea typeface="Inter Black"/>
                <a:cs typeface="Inter Black"/>
                <a:sym typeface="Inter Black"/>
              </a:rPr>
              <a:t>3.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Specific User-oriented console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Specific dashboard should be implemented for distinct users , the end users will have a console for accessing content and performing actions, while the admin should have a complex and large console</a:t>
            </a:r>
            <a:endParaRPr sz="11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717200" y="538425"/>
            <a:ext cx="293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500">
                <a:solidFill>
                  <a:srgbClr val="89B80A"/>
                </a:solidFill>
                <a:latin typeface="DM Sans"/>
                <a:ea typeface="DM Sans"/>
                <a:cs typeface="DM Sans"/>
                <a:sym typeface="DM Sans"/>
              </a:rPr>
              <a:t>Project </a:t>
            </a:r>
            <a:r>
              <a:rPr b="1" lang="en-GB" sz="2500">
                <a:solidFill>
                  <a:srgbClr val="89B80A"/>
                </a:solidFill>
                <a:latin typeface="DM Sans"/>
                <a:ea typeface="DM Sans"/>
                <a:cs typeface="DM Sans"/>
                <a:sym typeface="DM Sans"/>
              </a:rPr>
              <a:t>Timeline</a:t>
            </a:r>
            <a:endParaRPr b="1" i="0" sz="2500" u="none" cap="none" strike="noStrike">
              <a:solidFill>
                <a:srgbClr val="89B8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10"/>
          <p:cNvSpPr txBox="1"/>
          <p:nvPr/>
        </p:nvSpPr>
        <p:spPr>
          <a:xfrm>
            <a:off x="720100" y="1269200"/>
            <a:ext cx="79548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2-8 Aug 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Req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uirement 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analysis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and planning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-20 Aug 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UX Studies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22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-28 Aug 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Wireframing and prototyping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2-10 Sep 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Landing page design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-16 Aug 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Login and Registration pages design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18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-26 Aug 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Admin &amp; Alumni 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dashboard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Design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Present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              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Authentication and registration backend progressing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6122e93b8_0_0"/>
          <p:cNvSpPr txBox="1"/>
          <p:nvPr/>
        </p:nvSpPr>
        <p:spPr>
          <a:xfrm>
            <a:off x="717200" y="538425"/>
            <a:ext cx="2936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-GB" sz="2500">
                <a:solidFill>
                  <a:srgbClr val="89B80A"/>
                </a:solidFill>
                <a:latin typeface="DM Sans"/>
                <a:ea typeface="DM Sans"/>
                <a:cs typeface="DM Sans"/>
                <a:sym typeface="DM Sans"/>
              </a:rPr>
              <a:t>Future </a:t>
            </a:r>
            <a:r>
              <a:rPr b="1" lang="en-GB" sz="2500">
                <a:solidFill>
                  <a:srgbClr val="89B80A"/>
                </a:solidFill>
                <a:latin typeface="DM Sans"/>
                <a:ea typeface="DM Sans"/>
                <a:cs typeface="DM Sans"/>
                <a:sym typeface="DM Sans"/>
              </a:rPr>
              <a:t>Timeline</a:t>
            </a:r>
            <a:endParaRPr b="1" i="0" sz="2500" u="none" cap="none" strike="noStrike">
              <a:solidFill>
                <a:srgbClr val="89B80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" name="Google Shape;105;g306122e93b8_0_0"/>
          <p:cNvSpPr txBox="1"/>
          <p:nvPr/>
        </p:nvSpPr>
        <p:spPr>
          <a:xfrm>
            <a:off x="720100" y="1421600"/>
            <a:ext cx="79548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27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-30 Sep 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Student and Faculty 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dashboard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design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-10 Oct 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Dashboard backend 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-18 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Oct 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Chats and collaboration backend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18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-23 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Oct 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Integration of the modules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-27 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Oct 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Testing and Rectification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27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-30 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Oct </a:t>
            </a:r>
            <a:r>
              <a:rPr lang="en-GB" sz="1100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r>
              <a:rPr b="1" lang="en-GB" sz="1100">
                <a:solidFill>
                  <a:srgbClr val="89B80A"/>
                </a:solidFill>
                <a:latin typeface="Inter"/>
                <a:ea typeface="Inter"/>
                <a:cs typeface="Inter"/>
                <a:sym typeface="Inter"/>
              </a:rPr>
              <a:t>	</a:t>
            </a:r>
            <a:r>
              <a:rPr lang="en-GB">
                <a:solidFill>
                  <a:srgbClr val="89B80A"/>
                </a:solidFill>
                <a:latin typeface="Inter Light"/>
                <a:ea typeface="Inter Light"/>
                <a:cs typeface="Inter Light"/>
                <a:sym typeface="Inter Light"/>
              </a:rPr>
              <a:t>|</a:t>
            </a:r>
            <a:r>
              <a:rPr lang="en-GB">
                <a:solidFill>
                  <a:srgbClr val="999999"/>
                </a:solidFill>
                <a:latin typeface="Inter Light"/>
                <a:ea typeface="Inter Light"/>
                <a:cs typeface="Inter Light"/>
                <a:sym typeface="Inter Light"/>
              </a:rPr>
              <a:t>	</a:t>
            </a:r>
            <a:r>
              <a:rPr lang="en-GB" sz="11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Deployment</a:t>
            </a:r>
            <a:endParaRPr sz="11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305d9f47c1f_0_31"/>
          <p:cNvPicPr preferRelativeResize="0"/>
          <p:nvPr/>
        </p:nvPicPr>
        <p:blipFill rotWithShape="1">
          <a:blip r:embed="rId3">
            <a:alphaModFix/>
          </a:blip>
          <a:srcRect b="0" l="6361" r="6248" t="854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305d9f47c1f_0_19"/>
          <p:cNvPicPr preferRelativeResize="0"/>
          <p:nvPr/>
        </p:nvPicPr>
        <p:blipFill rotWithShape="1">
          <a:blip r:embed="rId3">
            <a:alphaModFix/>
          </a:blip>
          <a:srcRect b="0" l="6400" r="6400" t="875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